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58" r:id="rId5"/>
    <p:sldId id="260" r:id="rId6"/>
    <p:sldId id="257" r:id="rId7"/>
    <p:sldId id="264" r:id="rId8"/>
    <p:sldId id="265" r:id="rId9"/>
    <p:sldId id="278" r:id="rId10"/>
    <p:sldId id="263" r:id="rId1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8E5223-CF0D-4F6D-96C5-6BAC2FF45907}">
          <p14:sldIdLst>
            <p14:sldId id="256"/>
            <p14:sldId id="259"/>
            <p14:sldId id="266"/>
            <p14:sldId id="258"/>
            <p14:sldId id="260"/>
            <p14:sldId id="257"/>
            <p14:sldId id="264"/>
          </p14:sldIdLst>
        </p14:section>
        <p14:section name="Untitled Section" id="{D9DC9AE5-7195-4880-AC63-3E0A1785838B}">
          <p14:sldIdLst>
            <p14:sldId id="265"/>
            <p14:sldId id="278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9900"/>
    <a:srgbClr val="0000FF"/>
    <a:srgbClr val="FFFFFF"/>
    <a:srgbClr val="339933"/>
    <a:srgbClr val="FF3399"/>
    <a:srgbClr val="390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crussell09.files.wordpress.com/2011/04/african_american_dance_company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oundsjustlike.com/wp-content/uploads/2010/08/john-philip-sous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brooklynheightsblog.com/wp-content/uploads/jsw_scott_joplin_19072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lassical-composers.org/img/williams_john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rgbClr val="0070C0"/>
                </a:solidFill>
              </a:rPr>
              <a:t>ASO Quapaw String Quartet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4875" y="1676400"/>
            <a:ext cx="7553325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r>
              <a:rPr lang="en-US" altLang="en-US" dirty="0" smtClean="0">
                <a:solidFill>
                  <a:srgbClr val="C0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presents</a:t>
            </a:r>
          </a:p>
          <a:p>
            <a:endParaRPr lang="en-US" altLang="en-US" dirty="0" smtClean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r>
              <a:rPr lang="en-US" altLang="en-US" sz="4000" dirty="0" smtClean="0">
                <a:solidFill>
                  <a:srgbClr val="C0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American Road Trip</a:t>
            </a:r>
            <a:endParaRPr lang="en-US" altLang="en-US" sz="4000" dirty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</p:txBody>
      </p:sp>
      <p:pic>
        <p:nvPicPr>
          <p:cNvPr id="6" name="Diagram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9" b="-2054"/>
          <a:stretch>
            <a:fillRect/>
          </a:stretch>
        </p:blipFill>
        <p:spPr bwMode="auto">
          <a:xfrm>
            <a:off x="4776788" y="5181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SO 1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60963"/>
            <a:ext cx="153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07"/>
          <p:cNvSpPr txBox="1">
            <a:spLocks noChangeArrowheads="1"/>
          </p:cNvSpPr>
          <p:nvPr/>
        </p:nvSpPr>
        <p:spPr bwMode="auto">
          <a:xfrm>
            <a:off x="5715000" y="5181600"/>
            <a:ext cx="2971800" cy="695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en-US" sz="1500" i="1">
                <a:solidFill>
                  <a:srgbClr val="0F243E"/>
                </a:solidFill>
              </a:rPr>
              <a:t>Arkansas</a:t>
            </a:r>
          </a:p>
          <a:p>
            <a:pPr algn="ctr"/>
            <a:r>
              <a:rPr lang="en-US" altLang="en-US" sz="1500" b="1">
                <a:solidFill>
                  <a:srgbClr val="C00000"/>
                </a:solidFill>
                <a:latin typeface="Comic Sans MS" pitchFamily="66" charset="0"/>
              </a:rPr>
              <a:t>Learning through the Arts</a:t>
            </a:r>
          </a:p>
          <a:p>
            <a:endParaRPr lang="en-US" altLang="en-US" sz="15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African Dance in Modern Classical Dance</a:t>
            </a:r>
            <a:endParaRPr lang="en-US" sz="38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8763000" cy="1295400"/>
          </a:xfrm>
          <a:prstGeom prst="rect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Many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groups </a:t>
            </a:r>
            <a:r>
              <a:rPr lang="en-US" altLang="en-US" sz="2800" b="1" dirty="0" smtClean="0">
                <a:latin typeface="Verdana" pitchFamily="34" charset="0"/>
                <a:cs typeface="Arial" pitchFamily="34" charset="0"/>
              </a:rPr>
              <a:t>in </a:t>
            </a:r>
            <a:r>
              <a:rPr lang="en-US" altLang="en-US" sz="2800" b="1" dirty="0">
                <a:latin typeface="Verdana" pitchFamily="34" charset="0"/>
                <a:cs typeface="Arial" pitchFamily="34" charset="0"/>
              </a:rPr>
              <a:t>America </a:t>
            </a:r>
            <a:r>
              <a:rPr lang="en-US" altLang="en-US" sz="2800" b="1" dirty="0" smtClean="0">
                <a:latin typeface="Verdana" pitchFamily="34" charset="0"/>
                <a:cs typeface="Arial" pitchFamily="34" charset="0"/>
              </a:rPr>
              <a:t>use African </a:t>
            </a:r>
            <a:r>
              <a:rPr lang="en-US" altLang="en-US" sz="2800" b="1" dirty="0">
                <a:latin typeface="Verdana" pitchFamily="34" charset="0"/>
                <a:cs typeface="Arial" pitchFamily="34" charset="0"/>
              </a:rPr>
              <a:t>dance </a:t>
            </a:r>
            <a:r>
              <a:rPr lang="en-US" altLang="en-US" sz="2800" b="1" dirty="0" smtClean="0">
                <a:latin typeface="Verdana" pitchFamily="34" charset="0"/>
                <a:cs typeface="Arial" pitchFamily="34" charset="0"/>
              </a:rPr>
              <a:t>styles in </a:t>
            </a:r>
            <a:r>
              <a:rPr lang="en-US" altLang="en-US" sz="2800" b="1" dirty="0">
                <a:latin typeface="Verdana" pitchFamily="34" charset="0"/>
                <a:cs typeface="Arial" pitchFamily="34" charset="0"/>
              </a:rPr>
              <a:t>modern classical dance. </a:t>
            </a:r>
            <a:endParaRPr lang="en-US" altLang="en-US" sz="2800" b="1" dirty="0" smtClean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33" name="Picture 9" descr="http://crussell09.files.wordpress.com/2011/04/african_american_dance_compan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24109"/>
          <a:stretch>
            <a:fillRect/>
          </a:stretch>
        </p:blipFill>
        <p:spPr bwMode="auto">
          <a:xfrm>
            <a:off x="838200" y="1163409"/>
            <a:ext cx="7162800" cy="409439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029200"/>
            <a:ext cx="7315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3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(dancers from the African American Dance Company of Indiana University) </a:t>
            </a:r>
            <a:endParaRPr lang="en-US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of America</a:t>
            </a:r>
            <a:endParaRPr lang="en-US" dirty="0"/>
          </a:p>
        </p:txBody>
      </p:sp>
      <p:pic>
        <p:nvPicPr>
          <p:cNvPr id="2062" name="Picture 14" descr="usa-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0649"/>
            <a:ext cx="4867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74516" y="1524000"/>
            <a:ext cx="24932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New York </a:t>
            </a:r>
            <a:r>
              <a:rPr lang="en-US" sz="2500" b="1" dirty="0" smtClean="0"/>
              <a:t>City </a:t>
            </a:r>
            <a:r>
              <a:rPr lang="en-US" sz="2500" b="1" dirty="0" smtClean="0">
                <a:solidFill>
                  <a:srgbClr val="C00000"/>
                </a:solidFill>
              </a:rPr>
              <a:t>George Gershwin</a:t>
            </a:r>
            <a:endParaRPr lang="en-US" sz="2500" dirty="0">
              <a:solidFill>
                <a:srgbClr val="C00000"/>
              </a:solidFill>
            </a:endParaRPr>
          </a:p>
          <a:p>
            <a:r>
              <a:rPr lang="en-US" sz="1500" b="1" dirty="0"/>
              <a:t> </a:t>
            </a:r>
            <a:endParaRPr lang="en-US" sz="1500" dirty="0"/>
          </a:p>
          <a:p>
            <a:r>
              <a:rPr lang="en-US" sz="2500" b="1" dirty="0"/>
              <a:t>Washington D.C. </a:t>
            </a:r>
            <a:endParaRPr lang="en-US" sz="2500" b="1" dirty="0" smtClean="0"/>
          </a:p>
          <a:p>
            <a:r>
              <a:rPr lang="en-US" sz="2500" b="1" dirty="0" smtClean="0">
                <a:solidFill>
                  <a:srgbClr val="C00000"/>
                </a:solidFill>
              </a:rPr>
              <a:t>John </a:t>
            </a:r>
            <a:r>
              <a:rPr lang="en-US" sz="2500" b="1" dirty="0">
                <a:solidFill>
                  <a:srgbClr val="C00000"/>
                </a:solidFill>
              </a:rPr>
              <a:t>Philip </a:t>
            </a:r>
            <a:r>
              <a:rPr lang="en-US" sz="2500" b="1" dirty="0" smtClean="0">
                <a:solidFill>
                  <a:srgbClr val="C00000"/>
                </a:solidFill>
              </a:rPr>
              <a:t>Sousa</a:t>
            </a:r>
            <a:endParaRPr lang="en-US" sz="2500" dirty="0">
              <a:solidFill>
                <a:srgbClr val="C00000"/>
              </a:solidFill>
            </a:endParaRPr>
          </a:p>
          <a:p>
            <a:r>
              <a:rPr lang="en-US" sz="1500" b="1" dirty="0"/>
              <a:t> </a:t>
            </a:r>
            <a:endParaRPr lang="en-US" sz="1500" dirty="0"/>
          </a:p>
          <a:p>
            <a:r>
              <a:rPr lang="en-US" sz="2500" b="1" dirty="0"/>
              <a:t>Nashville, </a:t>
            </a:r>
            <a:r>
              <a:rPr lang="en-US" sz="2500" b="1" dirty="0" smtClean="0"/>
              <a:t>   </a:t>
            </a:r>
          </a:p>
          <a:p>
            <a:r>
              <a:rPr lang="en-US" sz="2500" b="1" dirty="0"/>
              <a:t> </a:t>
            </a:r>
            <a:r>
              <a:rPr lang="en-US" sz="2500" b="1" dirty="0" smtClean="0"/>
              <a:t>    Tennessee</a:t>
            </a:r>
            <a:endParaRPr lang="en-US" sz="2500" dirty="0"/>
          </a:p>
          <a:p>
            <a:r>
              <a:rPr lang="en-US" sz="2500" b="1" dirty="0" smtClean="0">
                <a:solidFill>
                  <a:srgbClr val="C00000"/>
                </a:solidFill>
              </a:rPr>
              <a:t>Jay </a:t>
            </a:r>
            <a:r>
              <a:rPr lang="en-US" sz="2500" b="1" dirty="0" err="1" smtClean="0">
                <a:solidFill>
                  <a:srgbClr val="C00000"/>
                </a:solidFill>
              </a:rPr>
              <a:t>Ungar</a:t>
            </a:r>
            <a:r>
              <a:rPr lang="en-US" sz="2500" b="1" dirty="0" smtClean="0">
                <a:solidFill>
                  <a:srgbClr val="C00000"/>
                </a:solidFill>
              </a:rPr>
              <a:t> and Molly Mason</a:t>
            </a:r>
            <a:endParaRPr lang="en-US" sz="2500" dirty="0">
              <a:solidFill>
                <a:srgbClr val="C00000"/>
              </a:solidFill>
            </a:endParaRPr>
          </a:p>
          <a:p>
            <a:r>
              <a:rPr lang="en-US" sz="1500" b="1" dirty="0"/>
              <a:t> 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3570714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Los Angeles &amp; Hollywood, California</a:t>
            </a:r>
            <a:endParaRPr lang="en-US" sz="2200" dirty="0" smtClean="0"/>
          </a:p>
          <a:p>
            <a:r>
              <a:rPr lang="en-US" sz="2200" b="1" smtClean="0">
                <a:solidFill>
                  <a:srgbClr val="C00000"/>
                </a:solidFill>
              </a:rPr>
              <a:t>Carl Stalling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1887" y="477471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Texarkana, Arkansas</a:t>
            </a:r>
            <a:endParaRPr lang="en-US" sz="2200" dirty="0"/>
          </a:p>
          <a:p>
            <a:r>
              <a:rPr lang="en-US" sz="2200" b="1" dirty="0" smtClean="0">
                <a:solidFill>
                  <a:srgbClr val="C00000"/>
                </a:solidFill>
              </a:rPr>
              <a:t>Scott Joplin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47800" y="3276600"/>
            <a:ext cx="609600" cy="2941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43400" y="3419038"/>
            <a:ext cx="92476" cy="13529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257800" y="3276600"/>
            <a:ext cx="1316716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138632" y="1905000"/>
            <a:ext cx="481243" cy="5774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957519" y="2775340"/>
            <a:ext cx="662356" cy="982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381000" y="5493513"/>
            <a:ext cx="7615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does music around America sound?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– the same – or different from each area</a:t>
            </a:r>
          </a:p>
        </p:txBody>
      </p:sp>
    </p:spTree>
    <p:extLst>
      <p:ext uri="{BB962C8B-B14F-4D97-AF65-F5344CB8AC3E}">
        <p14:creationId xmlns:p14="http://schemas.microsoft.com/office/powerpoint/2010/main" val="89473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These Composers Live?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648200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Sousa and Williams wrote big music for bands and orchestra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 to entertain at concerts and in movies. </a:t>
            </a:r>
          </a:p>
          <a:p>
            <a:endParaRPr lang="en-US" sz="1000" dirty="0"/>
          </a:p>
          <a:p>
            <a:r>
              <a:rPr lang="en-US" sz="2500" dirty="0" smtClean="0"/>
              <a:t>The music of Joplin, Gershwin and Unger/Mason connects 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to  old-time American folk tunes and dance rhythms. </a:t>
            </a:r>
            <a:endParaRPr lang="en-US" sz="25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62109" y="1598551"/>
            <a:ext cx="0" cy="28601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1627404"/>
            <a:ext cx="38100" cy="28183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1304" y="12391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1900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001000" y="1689704"/>
            <a:ext cx="740" cy="28004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123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125807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906272" y="4445706"/>
            <a:ext cx="990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9604" y="12292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52304" y="1630034"/>
            <a:ext cx="0" cy="28601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600201" y="2236094"/>
            <a:ext cx="2233104" cy="594402"/>
            <a:chOff x="1600201" y="2236094"/>
            <a:chExt cx="2233104" cy="594402"/>
          </a:xfrm>
        </p:grpSpPr>
        <p:sp>
          <p:nvSpPr>
            <p:cNvPr id="18" name="TextBox 17"/>
            <p:cNvSpPr txBox="1"/>
            <p:nvPr/>
          </p:nvSpPr>
          <p:spPr>
            <a:xfrm>
              <a:off x="1836568" y="2236094"/>
              <a:ext cx="1234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Joplin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600201" y="2601896"/>
              <a:ext cx="2233104" cy="228600"/>
              <a:chOff x="3276600" y="3657600"/>
              <a:chExt cx="32766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276600" y="3657600"/>
                <a:ext cx="3276600" cy="228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 smtClean="0"/>
                  <a:t>1867                             1917</a:t>
                </a:r>
                <a:endParaRPr lang="en-US" sz="1500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4040819" y="3771900"/>
                <a:ext cx="141376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6101177" y="3912632"/>
            <a:ext cx="2509423" cy="583168"/>
            <a:chOff x="6101177" y="3912632"/>
            <a:chExt cx="2509423" cy="583168"/>
          </a:xfrm>
        </p:grpSpPr>
        <p:sp>
          <p:nvSpPr>
            <p:cNvPr id="40" name="TextBox 39"/>
            <p:cNvSpPr txBox="1"/>
            <p:nvPr/>
          </p:nvSpPr>
          <p:spPr>
            <a:xfrm>
              <a:off x="6400800" y="3912632"/>
              <a:ext cx="166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Ungar</a:t>
              </a:r>
              <a:r>
                <a:rPr lang="en-US" dirty="0" smtClean="0"/>
                <a:t> &amp; Mason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101177" y="4267200"/>
              <a:ext cx="2509423" cy="228600"/>
              <a:chOff x="3276600" y="3657600"/>
              <a:chExt cx="3276600" cy="228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76600" y="3657600"/>
                <a:ext cx="3276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 smtClean="0"/>
                  <a:t>1940’s</a:t>
                </a:r>
                <a:endParaRPr lang="en-US" sz="15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4225379" y="3771900"/>
                <a:ext cx="2289004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4522432" y="3314700"/>
            <a:ext cx="4135157" cy="597932"/>
            <a:chOff x="4522432" y="3314700"/>
            <a:chExt cx="4135157" cy="597932"/>
          </a:xfrm>
        </p:grpSpPr>
        <p:grpSp>
          <p:nvGrpSpPr>
            <p:cNvPr id="30" name="Group 29"/>
            <p:cNvGrpSpPr/>
            <p:nvPr/>
          </p:nvGrpSpPr>
          <p:grpSpPr>
            <a:xfrm>
              <a:off x="4522432" y="3684032"/>
              <a:ext cx="4135157" cy="228600"/>
              <a:chOff x="3276600" y="3657600"/>
              <a:chExt cx="32766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276600" y="3657600"/>
                <a:ext cx="3276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 smtClean="0"/>
                  <a:t>1932</a:t>
                </a:r>
                <a:endParaRPr lang="en-US" sz="1500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3738530" y="3771900"/>
                <a:ext cx="2775854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6210443" y="3314700"/>
              <a:ext cx="1234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Williams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25241" y="2861395"/>
            <a:ext cx="1401007" cy="632213"/>
            <a:chOff x="3325241" y="2861395"/>
            <a:chExt cx="1401007" cy="632213"/>
          </a:xfrm>
        </p:grpSpPr>
        <p:sp>
          <p:nvSpPr>
            <p:cNvPr id="16" name="TextBox 15"/>
            <p:cNvSpPr txBox="1"/>
            <p:nvPr/>
          </p:nvSpPr>
          <p:spPr>
            <a:xfrm>
              <a:off x="3491512" y="2861395"/>
              <a:ext cx="1234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Gershwin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25241" y="3230727"/>
              <a:ext cx="1290592" cy="262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 smtClean="0"/>
                <a:t>1898     1937</a:t>
              </a:r>
              <a:endParaRPr lang="en-US" sz="15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833305" y="3352800"/>
              <a:ext cx="141671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310934" y="1617549"/>
            <a:ext cx="3211497" cy="592251"/>
            <a:chOff x="1310934" y="1617549"/>
            <a:chExt cx="3211497" cy="592251"/>
          </a:xfrm>
        </p:grpSpPr>
        <p:sp>
          <p:nvSpPr>
            <p:cNvPr id="17" name="TextBox 16"/>
            <p:cNvSpPr txBox="1"/>
            <p:nvPr/>
          </p:nvSpPr>
          <p:spPr>
            <a:xfrm>
              <a:off x="1343672" y="1617549"/>
              <a:ext cx="1234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Sousa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310934" y="1952675"/>
              <a:ext cx="3211497" cy="257125"/>
              <a:chOff x="1310934" y="1952675"/>
              <a:chExt cx="3211497" cy="2571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10934" y="1952675"/>
                <a:ext cx="3211497" cy="2571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 </a:t>
                </a:r>
                <a:r>
                  <a:rPr lang="en-US" sz="1500" dirty="0" smtClean="0"/>
                  <a:t>1854                                                  1932</a:t>
                </a:r>
                <a:endParaRPr lang="en-US" sz="1500" dirty="0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918525" y="2081237"/>
                <a:ext cx="196767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977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Philip Sousa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739824"/>
            <a:ext cx="812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The Sousa band toured the world for 40 years.</a:t>
            </a:r>
            <a:endParaRPr lang="en-US" sz="3200" dirty="0">
              <a:latin typeface="+mj-lt"/>
            </a:endParaRPr>
          </a:p>
        </p:txBody>
      </p:sp>
      <p:pic>
        <p:nvPicPr>
          <p:cNvPr id="4098" name="il_fi" descr="http://soundsjustlike.com/wp-content/uploads/2010/08/john-philip-sous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8" y="457200"/>
            <a:ext cx="195857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5798" y="1143000"/>
            <a:ext cx="64696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Sousa wrote 136 marches for marching bands in parades and concerts.   They also made ragtime music popular.</a:t>
            </a:r>
            <a:endParaRPr lang="en-US" sz="2500" dirty="0"/>
          </a:p>
        </p:txBody>
      </p:sp>
      <p:pic>
        <p:nvPicPr>
          <p:cNvPr id="4100" name="Picture 4" descr="http://38.media.tumblr.com/02666d32a71f9236fb1873fe24a221c1/tumblr_n8k91pnwMm1t4mpk7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14600"/>
            <a:ext cx="4762500" cy="304800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637978"/>
            <a:ext cx="3429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Stars and Stripes Forever</a:t>
            </a:r>
          </a:p>
          <a:p>
            <a:r>
              <a:rPr lang="en-US" sz="1500" dirty="0" smtClean="0"/>
              <a:t>     - National March of U.S.A.</a:t>
            </a:r>
          </a:p>
          <a:p>
            <a:r>
              <a:rPr lang="en-US" sz="2500" dirty="0" smtClean="0"/>
              <a:t>Semper Fidelis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- March of the U.S. Marine Corps</a:t>
            </a:r>
          </a:p>
          <a:p>
            <a:r>
              <a:rPr lang="en-US" sz="2500" dirty="0" smtClean="0"/>
              <a:t>U.S. Field Artillery</a:t>
            </a:r>
            <a:endParaRPr lang="en-US" sz="2500" dirty="0"/>
          </a:p>
          <a:p>
            <a:r>
              <a:rPr lang="en-US" sz="1500" dirty="0"/>
              <a:t>     - </a:t>
            </a:r>
            <a:r>
              <a:rPr lang="en-US" sz="1500" dirty="0" smtClean="0"/>
              <a:t>Became </a:t>
            </a:r>
            <a:r>
              <a:rPr lang="en-US" sz="1500" i="1" dirty="0" smtClean="0"/>
              <a:t>The Army Goes Rolling Along, </a:t>
            </a:r>
          </a:p>
          <a:p>
            <a:r>
              <a:rPr lang="en-US" sz="1500" i="1" dirty="0"/>
              <a:t> </a:t>
            </a:r>
            <a:r>
              <a:rPr lang="en-US" sz="1500" i="1" dirty="0" smtClean="0"/>
              <a:t>       </a:t>
            </a:r>
            <a:r>
              <a:rPr lang="en-US" sz="1500" dirty="0" smtClean="0"/>
              <a:t>U.S. Army official song</a:t>
            </a:r>
          </a:p>
          <a:p>
            <a:r>
              <a:rPr lang="en-US" sz="2500" dirty="0" smtClean="0"/>
              <a:t>The Washington Post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- Theme for TV’s Monty Python’s Flying 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   Circus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00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1995"/>
            <a:ext cx="4191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Scott Joplin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sz="3300" dirty="0" smtClean="0"/>
              <a:t>King of Ragtime’</a:t>
            </a:r>
            <a:endParaRPr lang="en-US" sz="3300" dirty="0"/>
          </a:p>
        </p:txBody>
      </p:sp>
      <p:pic>
        <p:nvPicPr>
          <p:cNvPr id="5122" name="il_fi" descr="http://brooklynheightsblog.com/wp-content/uploads/jsw_scott_joplin_1907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169"/>
            <a:ext cx="1752600" cy="22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blog.houstonpianocompany.com/Portals/171015/images/jazz-ragtime-pi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72" y="228600"/>
            <a:ext cx="243416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098119"/>
            <a:ext cx="3899970" cy="20928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Joplin played as a solo pianist and with  dance orchestras.  They toured from Texas to New York. He wrote many ragtime pieces.</a:t>
            </a:r>
            <a:endParaRPr lang="en-US" sz="2600" dirty="0"/>
          </a:p>
        </p:txBody>
      </p:sp>
      <p:pic>
        <p:nvPicPr>
          <p:cNvPr id="5128" name="Picture 8" descr="http://www.redhotjazz.com/e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66" y="4343399"/>
            <a:ext cx="2622134" cy="2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34575"/>
            <a:ext cx="472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Ragtime music had syncopated </a:t>
            </a:r>
          </a:p>
          <a:p>
            <a:r>
              <a:rPr lang="en-US" sz="2600" dirty="0" smtClean="0"/>
              <a:t>or ‘ragged’ rhythms.    It was popular dance music in New Orleans and St. Louis.  </a:t>
            </a:r>
          </a:p>
          <a:p>
            <a:endParaRPr lang="en-US" sz="2600" dirty="0"/>
          </a:p>
        </p:txBody>
      </p:sp>
      <p:pic>
        <p:nvPicPr>
          <p:cNvPr id="5130" name="Picture 10" descr="http://upload.wikimedia.org/wikipedia/commons/5/5f/Maple_Leaf_R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5070"/>
            <a:ext cx="1621654" cy="21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6/68/EntertainerJoplinCove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1458"/>
            <a:ext cx="1676400" cy="2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upload.wikimedia.org/wikipedia/commons/9/9f/RagtimeDanceJoplinCo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52" y="4316397"/>
            <a:ext cx="1638890" cy="21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7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1365943"/>
          </a:xfrm>
        </p:spPr>
        <p:txBody>
          <a:bodyPr>
            <a:normAutofit/>
          </a:bodyPr>
          <a:lstStyle/>
          <a:p>
            <a:r>
              <a:rPr lang="en-US" b="1" dirty="0" smtClean="0"/>
              <a:t>George Gershwin</a:t>
            </a:r>
            <a:endParaRPr lang="en-US" dirty="0"/>
          </a:p>
        </p:txBody>
      </p:sp>
      <p:pic>
        <p:nvPicPr>
          <p:cNvPr id="3074" name="Picture 2" descr="Gershwin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6" y="228600"/>
            <a:ext cx="1905000" cy="24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157407"/>
            <a:ext cx="632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m"/>
            </a:pPr>
            <a:r>
              <a:rPr lang="en-US" sz="2700" dirty="0" smtClean="0">
                <a:sym typeface="Wingdings"/>
              </a:rPr>
              <a:t>Trained as a classical pianist</a:t>
            </a:r>
          </a:p>
          <a:p>
            <a:pPr marL="285750" indent="-285750">
              <a:buFont typeface="Wingdings" pitchFamily="2" charset="2"/>
              <a:buChar char="m"/>
            </a:pPr>
            <a:r>
              <a:rPr lang="en-US" sz="2700" dirty="0" smtClean="0">
                <a:sym typeface="Wingdings"/>
              </a:rPr>
              <a:t> Influenced by composers in Europe</a:t>
            </a:r>
          </a:p>
          <a:p>
            <a:pPr marL="285750" indent="-285750">
              <a:buFont typeface="Wingdings" pitchFamily="2" charset="2"/>
              <a:buChar char="m"/>
            </a:pPr>
            <a:r>
              <a:rPr lang="en-US" sz="2700" dirty="0" smtClean="0">
                <a:sym typeface="Wingdings"/>
              </a:rPr>
              <a:t> Learned to love ragtime and jazz music 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179" y="2667000"/>
            <a:ext cx="8617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He said,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“True music must reflect the thought and aspirations of the people and time.  My people are Americans.  My time is today.”</a:t>
            </a:r>
            <a:endParaRPr lang="en-US" sz="3000" dirty="0"/>
          </a:p>
        </p:txBody>
      </p:sp>
      <p:pic>
        <p:nvPicPr>
          <p:cNvPr id="3076" name="Picture 4" descr="https://encrypted-tbn1.gstatic.com/images?q=tbn:ANd9GcTBANM2oC8yyxFuEGMz_kLNF1oWraK3EGoyeSsJCBMXPRpQIP8a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1622"/>
            <a:ext cx="1530255" cy="22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jazz.com/assets/2008/6/7/sheetmusiccoverPorgyAndB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92" y="4114800"/>
            <a:ext cx="1984708" cy="22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en/6/64/Poster_of_Rhapsody_in_Blue_(fil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0" y="4066546"/>
            <a:ext cx="1589310" cy="24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oodbrass.com/images/LISTE/woodbrass/AFM010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3886200" y="4114800"/>
            <a:ext cx="1966546" cy="23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jennyluisalester.com/wp-content/uploads/2012/07/Fascinating-Rhythm-Spotlight-the-Ar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10" y="4075882"/>
            <a:ext cx="1600745" cy="2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John Williams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4713" y="103753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&amp;"/>
            </a:pPr>
            <a:r>
              <a:rPr lang="en-US" sz="2500" dirty="0" smtClean="0">
                <a:sym typeface="Wingdings"/>
              </a:rPr>
              <a:t>  Studied classical music</a:t>
            </a:r>
          </a:p>
          <a:p>
            <a:pPr marL="285750" indent="-285750">
              <a:buFont typeface="Wingdings" pitchFamily="2" charset="2"/>
              <a:buChar char="&amp;"/>
            </a:pPr>
            <a:endParaRPr lang="en-US" sz="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    </a:t>
            </a:r>
            <a:r>
              <a:rPr lang="en-US" sz="2500" dirty="0" smtClean="0">
                <a:sym typeface="Wingdings"/>
              </a:rPr>
              <a:t>Played jazz piano in bands</a:t>
            </a:r>
          </a:p>
          <a:p>
            <a:endParaRPr lang="en-US" sz="600" dirty="0" smtClean="0">
              <a:sym typeface="Opus Special Extra"/>
            </a:endParaRPr>
          </a:p>
          <a:p>
            <a:r>
              <a:rPr lang="en-US" dirty="0" smtClean="0">
                <a:sym typeface="Opus Special Extra"/>
              </a:rPr>
              <a:t>          </a:t>
            </a:r>
            <a:r>
              <a:rPr lang="en-US" sz="2500" dirty="0" smtClean="0">
                <a:sym typeface="Opus Special Extra"/>
              </a:rPr>
              <a:t>Conducted and arranged </a:t>
            </a:r>
          </a:p>
          <a:p>
            <a:r>
              <a:rPr lang="en-US" sz="2500" dirty="0">
                <a:sym typeface="Opus Special Extra"/>
              </a:rPr>
              <a:t> </a:t>
            </a:r>
            <a:r>
              <a:rPr lang="en-US" sz="2500" dirty="0" smtClean="0">
                <a:sym typeface="Opus Special Extra"/>
              </a:rPr>
              <a:t>      music in the U.S. Air Force</a:t>
            </a:r>
          </a:p>
          <a:p>
            <a:endParaRPr lang="en-US" sz="400" dirty="0" smtClean="0">
              <a:sym typeface="Opus Special Extra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Segoe UI Symbol"/>
                <a:ea typeface="Segoe UI Symbol"/>
                <a:sym typeface="Opus Special Extra"/>
              </a:rPr>
              <a:t>♬</a:t>
            </a:r>
            <a:r>
              <a:rPr lang="en-US" dirty="0" smtClean="0">
                <a:latin typeface="Segoe UI Symbol"/>
                <a:ea typeface="Segoe UI Symbol"/>
                <a:sym typeface="Opus Special Extra"/>
              </a:rPr>
              <a:t>    </a:t>
            </a:r>
            <a:r>
              <a:rPr lang="en-US" sz="2500" dirty="0" smtClean="0">
                <a:sym typeface="Opus Special Extra"/>
              </a:rPr>
              <a:t>Composed for concerts </a:t>
            </a:r>
          </a:p>
          <a:p>
            <a:r>
              <a:rPr lang="en-US" sz="2500" dirty="0">
                <a:sym typeface="Opus Special Extra"/>
              </a:rPr>
              <a:t> </a:t>
            </a:r>
            <a:r>
              <a:rPr lang="en-US" sz="2500" dirty="0" smtClean="0">
                <a:sym typeface="Opus Special Extra"/>
              </a:rPr>
              <a:t>       and movies</a:t>
            </a:r>
            <a:endParaRPr lang="en-US" sz="1200" dirty="0"/>
          </a:p>
        </p:txBody>
      </p:sp>
      <p:pic>
        <p:nvPicPr>
          <p:cNvPr id="6147" name="Picture 3" descr="C:\Users\Smither\AppData\Local\Microsoft\Windows\Temporary Internet Files\Content.IE5\L6HNEECC\MC900370274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50181" r="19888" b="-181"/>
          <a:stretch/>
        </p:blipFill>
        <p:spPr bwMode="auto">
          <a:xfrm>
            <a:off x="2235306" y="1603130"/>
            <a:ext cx="321848" cy="2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0" y="152400"/>
            <a:ext cx="1676400" cy="3593564"/>
            <a:chOff x="533400" y="152400"/>
            <a:chExt cx="1676400" cy="3593564"/>
          </a:xfrm>
        </p:grpSpPr>
        <p:pic>
          <p:nvPicPr>
            <p:cNvPr id="6146" name="Picture 2" descr="http://www.classical-composers.org/img/williams_john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1557337" cy="227012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" y="2422525"/>
              <a:ext cx="16764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Conductor of the </a:t>
              </a:r>
            </a:p>
            <a:p>
              <a:pPr algn="ctr"/>
              <a:r>
                <a:rPr lang="en-US" sz="2000" b="1" dirty="0" smtClean="0"/>
                <a:t>Boston Pops for 13 years</a:t>
              </a:r>
              <a:endParaRPr lang="en-US" sz="2000" b="1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6368998" y="152400"/>
            <a:ext cx="2646174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Award winner for film scores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8224" y="1511573"/>
            <a:ext cx="13472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JAWS</a:t>
            </a:r>
            <a:endParaRPr lang="en-US" sz="3000" b="1" cap="none" spc="1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0562" y="2844225"/>
            <a:ext cx="1821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Wars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4393" y="2176303"/>
            <a:ext cx="10149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E. T.</a:t>
            </a:r>
            <a:endParaRPr lang="en-US" sz="3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8984" y="3505200"/>
            <a:ext cx="1925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Superman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5417403"/>
            <a:ext cx="27580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Close Encounters </a:t>
            </a:r>
          </a:p>
          <a:p>
            <a:pPr algn="ctr"/>
            <a:r>
              <a:rPr lang="en-US" sz="2400" b="1" cap="none" spc="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of the Third Kind</a:t>
            </a:r>
            <a:endParaRPr lang="en-US" sz="2400" b="1" cap="none" spc="1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6713" y="4255363"/>
            <a:ext cx="22944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Raiders of the Lost Ark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5306" y="1981200"/>
            <a:ext cx="270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" dirty="0" smtClean="0">
              <a:sym typeface="Opus Special Extra"/>
            </a:endParaRPr>
          </a:p>
          <a:p>
            <a:endParaRPr lang="en-US" sz="1500" dirty="0" smtClean="0">
              <a:solidFill>
                <a:srgbClr val="00B050"/>
              </a:solidFill>
              <a:sym typeface="Opus Special Extra"/>
            </a:endParaRPr>
          </a:p>
          <a:p>
            <a:r>
              <a:rPr lang="en-US" sz="1500" dirty="0" smtClean="0">
                <a:solidFill>
                  <a:srgbClr val="00B050"/>
                </a:solidFill>
                <a:sym typeface="Opus Special Extra"/>
              </a:rPr>
              <a:t>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96185"/>
            <a:ext cx="6248400" cy="19543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A ‘neo-Romantic’ composer because his pieces have long, flowing melodies and are arranged for big orchestras  </a:t>
            </a:r>
            <a:r>
              <a:rPr lang="en-US" dirty="0" smtClean="0"/>
              <a:t>(similar to the Romantic Period – late 1800’s)</a:t>
            </a:r>
            <a:r>
              <a:rPr lang="en-US" sz="2300" dirty="0" smtClean="0"/>
              <a:t>.    </a:t>
            </a:r>
          </a:p>
          <a:p>
            <a:endParaRPr lang="en-US" sz="600" dirty="0"/>
          </a:p>
          <a:p>
            <a:r>
              <a:rPr lang="en-US" sz="2300" dirty="0" smtClean="0"/>
              <a:t>His themes often represent a person, setting or idea in a movie, such as the </a:t>
            </a:r>
            <a:r>
              <a:rPr lang="en-US" sz="2300" i="1" dirty="0" err="1" smtClean="0"/>
              <a:t>SuperMan</a:t>
            </a:r>
            <a:r>
              <a:rPr lang="en-US" sz="2300" dirty="0"/>
              <a:t> </a:t>
            </a:r>
            <a:r>
              <a:rPr lang="en-US" sz="2300" dirty="0" smtClean="0"/>
              <a:t>theme.  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8748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324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Jay </a:t>
            </a:r>
            <a:r>
              <a:rPr lang="en-US" dirty="0" err="1" smtClean="0"/>
              <a:t>Ungar</a:t>
            </a:r>
            <a:r>
              <a:rPr lang="en-US" dirty="0" smtClean="0"/>
              <a:t> &amp; Molly Mason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089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Folk music continues to live because it is performed and its themes and sounds are used in new works.</a:t>
            </a:r>
            <a:endParaRPr lang="en-US" b="1" dirty="0"/>
          </a:p>
        </p:txBody>
      </p:sp>
      <p:pic>
        <p:nvPicPr>
          <p:cNvPr id="1028" name="Picture 4" descr="Jay &amp; Molly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06635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205150"/>
            <a:ext cx="502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</a:t>
            </a:r>
            <a:r>
              <a:rPr lang="en-US" sz="2500" dirty="0" smtClean="0"/>
              <a:t>art of the folk music scene in the 60’s and 70’s.</a:t>
            </a:r>
          </a:p>
          <a:p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Play American fiddle and bass acoustic guitar.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5262" y="3434867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They </a:t>
            </a:r>
            <a:r>
              <a:rPr lang="en-US" sz="2500" dirty="0"/>
              <a:t>play music of the </a:t>
            </a:r>
            <a:r>
              <a:rPr lang="en-US" sz="2500" dirty="0" smtClean="0"/>
              <a:t>people </a:t>
            </a:r>
            <a:r>
              <a:rPr lang="en-US" sz="2500" dirty="0"/>
              <a:t>and </a:t>
            </a:r>
            <a:r>
              <a:rPr lang="en-US" sz="2500" dirty="0" smtClean="0"/>
              <a:t>popularize its sound: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/>
              <a:t>by playing it on radio shows and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b</a:t>
            </a:r>
            <a:r>
              <a:rPr lang="en-US" sz="2500" dirty="0" smtClean="0"/>
              <a:t>y creating film scores using the music of the period.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 </a:t>
            </a:r>
            <a:r>
              <a:rPr lang="en-US" sz="2200" i="1" dirty="0" err="1" smtClean="0"/>
              <a:t>Ashokan</a:t>
            </a:r>
            <a:r>
              <a:rPr lang="en-US" sz="2200" i="1" dirty="0" smtClean="0"/>
              <a:t> Farewell,</a:t>
            </a:r>
            <a:r>
              <a:rPr lang="en-US" sz="2200" dirty="0" smtClean="0"/>
              <a:t> the theme for PBS miniseries </a:t>
            </a:r>
            <a:r>
              <a:rPr lang="en-US" sz="2200" i="1" dirty="0" smtClean="0"/>
              <a:t>Civil War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06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Dance Transforms with the Music</a:t>
            </a:r>
            <a:endParaRPr lang="en-US" dirty="0"/>
          </a:p>
        </p:txBody>
      </p:sp>
      <p:pic>
        <p:nvPicPr>
          <p:cNvPr id="2050" name="Picture 2" descr="http://kennedyctr.vo.llnwd.net/o41/artsedge/download/gregoryhines/Who/background/HTML5/John-Diamond-and-Ju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22478"/>
          <a:stretch/>
        </p:blipFill>
        <p:spPr bwMode="auto">
          <a:xfrm>
            <a:off x="2193104" y="1031557"/>
            <a:ext cx="10040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7g4FHFSrlm6ze6dXsQTIgfWPZfVJHLqomsuMxJ7kLzlAIXjTms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53785"/>
          <a:stretch/>
        </p:blipFill>
        <p:spPr bwMode="auto">
          <a:xfrm>
            <a:off x="282128" y="4554021"/>
            <a:ext cx="888468" cy="16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TwSbDXqHEYia755It0hQfxcyhjvuKhFQRh_Yc6Q8x303n7bi9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2370606"/>
            <a:ext cx="1295822" cy="18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dubrava.ru/wp-content/uploads/2013/12/fred-astai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7283" r="14325" b="2412"/>
          <a:stretch/>
        </p:blipFill>
        <p:spPr bwMode="auto">
          <a:xfrm>
            <a:off x="1946456" y="2679980"/>
            <a:ext cx="1280881" cy="18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newimages.bwwstatic.com/upload10/537364/KazuKumagi%20-%20Photo-Leslie%20Ke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9554"/>
          <a:stretch/>
        </p:blipFill>
        <p:spPr bwMode="auto">
          <a:xfrm>
            <a:off x="1780512" y="4869211"/>
            <a:ext cx="1053997" cy="1616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944" y="1061397"/>
            <a:ext cx="289495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Juba Dancing</a:t>
            </a:r>
            <a:r>
              <a:rPr lang="en-US" sz="2600" dirty="0" smtClean="0"/>
              <a:t> 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from Africa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693" y="190535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Tap Dancing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7703" y="1183957"/>
            <a:ext cx="3097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Free Form Dancing</a:t>
            </a:r>
            <a:endParaRPr lang="en-US" sz="2600" dirty="0"/>
          </a:p>
        </p:txBody>
      </p:sp>
      <p:pic>
        <p:nvPicPr>
          <p:cNvPr id="2062" name="Picture 14" descr="http://4.bp.blogspot.com/_uWmCJbtjIcU/TJfmZCqiX2I/AAAAAAAAAD4/-qORB_rRgIo/s1600/Dance+Group+Juba+Mission+170910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/>
          <a:stretch/>
        </p:blipFill>
        <p:spPr bwMode="auto">
          <a:xfrm>
            <a:off x="3593501" y="2786128"/>
            <a:ext cx="1770907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vintagedancers.org/images/pr_ragtime_kick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64" y="1800061"/>
            <a:ext cx="2270474" cy="14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08564" y="2508934"/>
            <a:ext cx="2270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Ragtime   &amp;   Jazz Dancing – 1920’s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487689" y="3352800"/>
            <a:ext cx="2228789" cy="1373072"/>
            <a:chOff x="6487689" y="3563392"/>
            <a:chExt cx="2228789" cy="1373072"/>
          </a:xfrm>
        </p:grpSpPr>
        <p:pic>
          <p:nvPicPr>
            <p:cNvPr id="2066" name="Picture 18" descr="http://www.jasondownes.com/images/dancers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3419" r="15409" b="21232"/>
            <a:stretch/>
          </p:blipFill>
          <p:spPr bwMode="auto">
            <a:xfrm>
              <a:off x="6487689" y="3637863"/>
              <a:ext cx="2228789" cy="129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487689" y="3563392"/>
              <a:ext cx="22287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Swing Dancing –1940’s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68" name="Picture 20" descr="http://fineartamerica.com/images-medium-5/rock-and-roll-dancers-mike-jor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62" y="4800600"/>
            <a:ext cx="1668584" cy="13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48400" y="59361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Rock ‘n’ Roll – 1950’s and 1960’s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43593" y="2026462"/>
            <a:ext cx="8382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43593" y="3192944"/>
            <a:ext cx="419899" cy="2343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170596" y="5241742"/>
            <a:ext cx="609917" cy="114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Curved Connector 2068"/>
          <p:cNvCxnSpPr/>
          <p:nvPr/>
        </p:nvCxnSpPr>
        <p:spPr>
          <a:xfrm rot="10800000" flipV="1">
            <a:off x="2315979" y="4530552"/>
            <a:ext cx="518531" cy="33866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>
            <a:off x="3044302" y="1381457"/>
            <a:ext cx="563401" cy="31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375907" y="2266525"/>
            <a:ext cx="206094" cy="50460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20" idx="1"/>
          </p:cNvCxnSpPr>
          <p:nvPr/>
        </p:nvCxnSpPr>
        <p:spPr>
          <a:xfrm>
            <a:off x="6248401" y="1445568"/>
            <a:ext cx="380999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467600" y="3257768"/>
            <a:ext cx="202166" cy="17123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72351" y="4724223"/>
            <a:ext cx="342900" cy="228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70706" y="4036606"/>
            <a:ext cx="0" cy="66571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robertaonthearts.com/images/aileygrace12230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28" y="4702320"/>
            <a:ext cx="1803656" cy="14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99633" y="6143635"/>
            <a:ext cx="205792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Modern dance</a:t>
            </a:r>
            <a:endParaRPr lang="en-US" sz="2200" dirty="0"/>
          </a:p>
        </p:txBody>
      </p:sp>
      <p:sp>
        <p:nvSpPr>
          <p:cNvPr id="81" name="TextBox 80"/>
          <p:cNvSpPr txBox="1"/>
          <p:nvPr/>
        </p:nvSpPr>
        <p:spPr>
          <a:xfrm>
            <a:off x="3505201" y="1826567"/>
            <a:ext cx="264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Theatrical Dancing</a:t>
            </a:r>
            <a:endParaRPr lang="en-US" sz="2400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4690369" y="1571926"/>
            <a:ext cx="91296" cy="38943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1214735"/>
            <a:ext cx="227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Social </a:t>
            </a:r>
            <a:r>
              <a:rPr lang="en-US" sz="2400" dirty="0" smtClean="0"/>
              <a:t>Dancing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14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532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Music of America</vt:lpstr>
      <vt:lpstr>When Did These Composers Live?</vt:lpstr>
      <vt:lpstr>John Philip Sousa</vt:lpstr>
      <vt:lpstr>Scott Joplin ‘King of Ragtime’</vt:lpstr>
      <vt:lpstr>George Gershwin</vt:lpstr>
      <vt:lpstr>John Williams</vt:lpstr>
      <vt:lpstr>  Jay Ungar &amp; Molly Mason   </vt:lpstr>
      <vt:lpstr>Dance Transforms with the Music</vt:lpstr>
      <vt:lpstr>African Dance in Modern Classical Dance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Smither</dc:creator>
  <cp:lastModifiedBy>Suzanne</cp:lastModifiedBy>
  <cp:revision>84</cp:revision>
  <cp:lastPrinted>2014-10-01T12:23:59Z</cp:lastPrinted>
  <dcterms:created xsi:type="dcterms:W3CDTF">2013-10-15T11:28:40Z</dcterms:created>
  <dcterms:modified xsi:type="dcterms:W3CDTF">2015-06-23T18:32:53Z</dcterms:modified>
</cp:coreProperties>
</file>