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80" r:id="rId5"/>
    <p:sldId id="281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8E5223-CF0D-4F6D-96C5-6BAC2FF45907}">
          <p14:sldIdLst>
            <p14:sldId id="256"/>
            <p14:sldId id="259"/>
            <p14:sldId id="279"/>
            <p14:sldId id="280"/>
            <p14:sldId id="281"/>
            <p14:sldId id="284"/>
            <p14:sldId id="285"/>
          </p14:sldIdLst>
        </p14:section>
        <p14:section name="Untitled Section" id="{D9DC9AE5-7195-4880-AC63-3E0A1785838B}">
          <p14:sldIdLst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669900"/>
    <a:srgbClr val="FFCC99"/>
    <a:srgbClr val="FFFFFF"/>
    <a:srgbClr val="339933"/>
    <a:srgbClr val="390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7D41-D21C-42F0-9015-84FDD58C376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9D93-6840-4349-A143-64B6FFB8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70C0"/>
                </a:solidFill>
              </a:rPr>
              <a:t>ASO Rockefeller String Quartet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4875" y="1676400"/>
            <a:ext cx="7553325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>
              <a:solidFill>
                <a:srgbClr val="C00000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r>
              <a:rPr lang="en-US" altLang="en-US" dirty="0" smtClean="0">
                <a:solidFill>
                  <a:srgbClr val="C0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presents</a:t>
            </a:r>
          </a:p>
          <a:p>
            <a:endParaRPr lang="en-US" altLang="en-US" dirty="0" smtClean="0">
              <a:solidFill>
                <a:srgbClr val="C00000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r>
              <a:rPr lang="en-US" altLang="en-US" sz="4000" dirty="0" smtClean="0">
                <a:solidFill>
                  <a:srgbClr val="C000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Story Time</a:t>
            </a:r>
            <a:endParaRPr lang="en-US" altLang="en-US" sz="4000" dirty="0">
              <a:solidFill>
                <a:srgbClr val="C00000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</p:txBody>
      </p:sp>
      <p:pic>
        <p:nvPicPr>
          <p:cNvPr id="6" name="Diagram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9" b="-2054"/>
          <a:stretch>
            <a:fillRect/>
          </a:stretch>
        </p:blipFill>
        <p:spPr bwMode="auto">
          <a:xfrm>
            <a:off x="4776788" y="5181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ASO 1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60963"/>
            <a:ext cx="153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07"/>
          <p:cNvSpPr txBox="1">
            <a:spLocks noChangeArrowheads="1"/>
          </p:cNvSpPr>
          <p:nvPr/>
        </p:nvSpPr>
        <p:spPr bwMode="auto">
          <a:xfrm>
            <a:off x="5715000" y="5181600"/>
            <a:ext cx="2971800" cy="695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en-US" sz="1500" i="1">
                <a:solidFill>
                  <a:srgbClr val="0F243E"/>
                </a:solidFill>
              </a:rPr>
              <a:t>Arkansas</a:t>
            </a:r>
          </a:p>
          <a:p>
            <a:pPr algn="ctr"/>
            <a:r>
              <a:rPr lang="en-US" altLang="en-US" sz="1500" b="1">
                <a:solidFill>
                  <a:srgbClr val="C00000"/>
                </a:solidFill>
                <a:latin typeface="Comic Sans MS" pitchFamily="66" charset="0"/>
              </a:rPr>
              <a:t>Learning through the Arts</a:t>
            </a:r>
          </a:p>
          <a:p>
            <a:endParaRPr lang="en-US" altLang="en-US" sz="15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6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Hungarian Dance #5</a:t>
            </a:r>
            <a:br>
              <a:rPr lang="en-US" dirty="0" smtClean="0"/>
            </a:br>
            <a:r>
              <a:rPr lang="en-US" sz="2700" dirty="0" smtClean="0"/>
              <a:t>by Johannes Brahms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100" dirty="0" smtClean="0"/>
              <a:t>Brahms wrote 21 Hungarian Dances.  </a:t>
            </a:r>
          </a:p>
          <a:p>
            <a:pPr marL="0" indent="0" algn="ctr">
              <a:buNone/>
            </a:pPr>
            <a:r>
              <a:rPr lang="en-US" sz="5100" dirty="0" smtClean="0"/>
              <a:t>They were short and very popular.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5100" dirty="0" smtClean="0"/>
              <a:t>Dance #5 seems to have a: </a:t>
            </a:r>
          </a:p>
          <a:p>
            <a:pPr marL="0" indent="0">
              <a:buNone/>
            </a:pPr>
            <a:r>
              <a:rPr lang="en-US" sz="5100" dirty="0" smtClean="0"/>
              <a:t>    </a:t>
            </a:r>
            <a:r>
              <a:rPr lang="en-US" sz="5100" dirty="0" smtClean="0">
                <a:solidFill>
                  <a:schemeClr val="accent6">
                    <a:lumMod val="75000"/>
                  </a:schemeClr>
                </a:solidFill>
              </a:rPr>
              <a:t>Beginning</a:t>
            </a:r>
            <a:r>
              <a:rPr lang="en-US" sz="5100" dirty="0" smtClean="0"/>
              <a:t>  	lively melodies in the violins</a:t>
            </a:r>
          </a:p>
          <a:p>
            <a:pPr marL="0" indent="0">
              <a:buNone/>
            </a:pPr>
            <a:r>
              <a:rPr lang="en-US" sz="5100" dirty="0" smtClean="0"/>
              <a:t>    </a:t>
            </a:r>
            <a:r>
              <a:rPr lang="en-US" sz="5100" dirty="0" smtClean="0">
                <a:solidFill>
                  <a:srgbClr val="FF3399"/>
                </a:solidFill>
              </a:rPr>
              <a:t>Middle</a:t>
            </a:r>
            <a:r>
              <a:rPr lang="en-US" sz="5100" dirty="0" smtClean="0"/>
              <a:t> 		slow/fast in the strings </a:t>
            </a:r>
            <a:r>
              <a:rPr lang="en-US" sz="3100" dirty="0" smtClean="0"/>
              <a:t>(01:32)</a:t>
            </a:r>
          </a:p>
          <a:p>
            <a:pPr marL="0" indent="0">
              <a:buNone/>
            </a:pPr>
            <a:r>
              <a:rPr lang="en-US" sz="4100" dirty="0" smtClean="0"/>
              <a:t>   </a:t>
            </a:r>
            <a:r>
              <a:rPr lang="en-US" sz="4100" dirty="0" smtClean="0">
                <a:solidFill>
                  <a:srgbClr val="0000FF"/>
                </a:solidFill>
              </a:rPr>
              <a:t>  </a:t>
            </a:r>
            <a:r>
              <a:rPr lang="en-US" sz="5100" dirty="0" smtClean="0">
                <a:solidFill>
                  <a:srgbClr val="0000FF"/>
                </a:solidFill>
              </a:rPr>
              <a:t>End  </a:t>
            </a:r>
            <a:r>
              <a:rPr lang="en-US" sz="5100" dirty="0" smtClean="0"/>
              <a:t>		return to beginning melodies </a:t>
            </a:r>
            <a:r>
              <a:rPr lang="en-US" sz="3100" dirty="0" smtClean="0"/>
              <a:t>(02:22)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 algn="ctr">
              <a:buNone/>
            </a:pPr>
            <a:r>
              <a:rPr lang="en-US" dirty="0" smtClean="0"/>
              <a:t>Listen again to a full orchestra play the piece. </a:t>
            </a:r>
          </a:p>
          <a:p>
            <a:pPr marL="0" indent="0" algn="ctr">
              <a:buNone/>
            </a:pPr>
            <a:r>
              <a:rPr lang="en-US" sz="1700" dirty="0" smtClean="0"/>
              <a:t>(YouTube, by the Hungarian Symphony Orchestra, Budapest, 03:46)</a:t>
            </a:r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endParaRPr lang="en-US" sz="900" b="1" dirty="0" smtClean="0"/>
          </a:p>
          <a:p>
            <a:pPr marL="0" indent="0" algn="ctr">
              <a:buNone/>
            </a:pPr>
            <a:r>
              <a:rPr lang="en-US" sz="5000" b="1" dirty="0" smtClean="0"/>
              <a:t>Does the music make you think of a story?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7025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STORY!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295400"/>
            <a:ext cx="8534400" cy="4572000"/>
            <a:chOff x="457200" y="1295400"/>
            <a:chExt cx="8534400" cy="4572000"/>
          </a:xfrm>
        </p:grpSpPr>
        <p:sp>
          <p:nvSpPr>
            <p:cNvPr id="5" name="Oval 4"/>
            <p:cNvSpPr/>
            <p:nvPr/>
          </p:nvSpPr>
          <p:spPr>
            <a:xfrm>
              <a:off x="1538132" y="1752600"/>
              <a:ext cx="6283911" cy="35052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93849" y="4860810"/>
              <a:ext cx="1725967" cy="100659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/>
                <a:t>Tone</a:t>
              </a:r>
              <a:endParaRPr lang="en-US" sz="25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705600" y="2904473"/>
              <a:ext cx="2286000" cy="107049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/>
                <a:t>Characters</a:t>
              </a:r>
              <a:endParaRPr lang="en-US" sz="25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481304" y="1295400"/>
              <a:ext cx="1775457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/>
                <a:t>Setting</a:t>
              </a:r>
              <a:endParaRPr lang="en-US" sz="2500" dirty="0"/>
            </a:p>
          </p:txBody>
        </p:sp>
        <p:sp>
          <p:nvSpPr>
            <p:cNvPr id="10" name="Oval 23"/>
            <p:cNvSpPr/>
            <p:nvPr/>
          </p:nvSpPr>
          <p:spPr>
            <a:xfrm>
              <a:off x="2720343" y="2615699"/>
              <a:ext cx="3520743" cy="1717091"/>
            </a:xfrm>
            <a:custGeom>
              <a:avLst/>
              <a:gdLst>
                <a:gd name="connsiteX0" fmla="*/ 0 w 3657600"/>
                <a:gd name="connsiteY0" fmla="*/ 1028700 h 2057400"/>
                <a:gd name="connsiteX1" fmla="*/ 1828800 w 3657600"/>
                <a:gd name="connsiteY1" fmla="*/ 0 h 2057400"/>
                <a:gd name="connsiteX2" fmla="*/ 3657600 w 3657600"/>
                <a:gd name="connsiteY2" fmla="*/ 1028700 h 2057400"/>
                <a:gd name="connsiteX3" fmla="*/ 1828800 w 3657600"/>
                <a:gd name="connsiteY3" fmla="*/ 2057400 h 2057400"/>
                <a:gd name="connsiteX4" fmla="*/ 0 w 3657600"/>
                <a:gd name="connsiteY4" fmla="*/ 1028700 h 2057400"/>
                <a:gd name="connsiteX0" fmla="*/ 0 w 3781887"/>
                <a:gd name="connsiteY0" fmla="*/ 1010959 h 2057428"/>
                <a:gd name="connsiteX1" fmla="*/ 1953087 w 3781887"/>
                <a:gd name="connsiteY1" fmla="*/ 14 h 2057428"/>
                <a:gd name="connsiteX2" fmla="*/ 3781887 w 3781887"/>
                <a:gd name="connsiteY2" fmla="*/ 1028714 h 2057428"/>
                <a:gd name="connsiteX3" fmla="*/ 1953087 w 3781887"/>
                <a:gd name="connsiteY3" fmla="*/ 2057414 h 2057428"/>
                <a:gd name="connsiteX4" fmla="*/ 0 w 3781887"/>
                <a:gd name="connsiteY4" fmla="*/ 1010959 h 2057428"/>
                <a:gd name="connsiteX0" fmla="*/ 0 w 3844031"/>
                <a:gd name="connsiteY0" fmla="*/ 1104920 h 2165257"/>
                <a:gd name="connsiteX1" fmla="*/ 1953087 w 3844031"/>
                <a:gd name="connsiteY1" fmla="*/ 93975 h 2165257"/>
                <a:gd name="connsiteX2" fmla="*/ 3844031 w 3844031"/>
                <a:gd name="connsiteY2" fmla="*/ 430216 h 2165257"/>
                <a:gd name="connsiteX3" fmla="*/ 1953087 w 3844031"/>
                <a:gd name="connsiteY3" fmla="*/ 2151375 h 2165257"/>
                <a:gd name="connsiteX4" fmla="*/ 0 w 3844031"/>
                <a:gd name="connsiteY4" fmla="*/ 1104920 h 2165257"/>
                <a:gd name="connsiteX0" fmla="*/ 0 w 3994951"/>
                <a:gd name="connsiteY0" fmla="*/ 1010945 h 2057400"/>
                <a:gd name="connsiteX1" fmla="*/ 1953087 w 3994951"/>
                <a:gd name="connsiteY1" fmla="*/ 0 h 2057400"/>
                <a:gd name="connsiteX2" fmla="*/ 3994951 w 3994951"/>
                <a:gd name="connsiteY2" fmla="*/ 1010944 h 2057400"/>
                <a:gd name="connsiteX3" fmla="*/ 1953087 w 3994951"/>
                <a:gd name="connsiteY3" fmla="*/ 2057400 h 2057400"/>
                <a:gd name="connsiteX4" fmla="*/ 0 w 3994951"/>
                <a:gd name="connsiteY4" fmla="*/ 1010945 h 2057400"/>
                <a:gd name="connsiteX0" fmla="*/ 0 w 3613212"/>
                <a:gd name="connsiteY0" fmla="*/ 1031915 h 2057439"/>
                <a:gd name="connsiteX1" fmla="*/ 1571348 w 3613212"/>
                <a:gd name="connsiteY1" fmla="*/ 20 h 2057439"/>
                <a:gd name="connsiteX2" fmla="*/ 3613212 w 3613212"/>
                <a:gd name="connsiteY2" fmla="*/ 1010964 h 2057439"/>
                <a:gd name="connsiteX3" fmla="*/ 1571348 w 3613212"/>
                <a:gd name="connsiteY3" fmla="*/ 2057420 h 2057439"/>
                <a:gd name="connsiteX4" fmla="*/ 0 w 3613212"/>
                <a:gd name="connsiteY4" fmla="*/ 1031915 h 2057439"/>
                <a:gd name="connsiteX0" fmla="*/ 0 w 3355760"/>
                <a:gd name="connsiteY0" fmla="*/ 1031895 h 2057400"/>
                <a:gd name="connsiteX1" fmla="*/ 1571348 w 3355760"/>
                <a:gd name="connsiteY1" fmla="*/ 0 h 2057400"/>
                <a:gd name="connsiteX2" fmla="*/ 3355760 w 3355760"/>
                <a:gd name="connsiteY2" fmla="*/ 1031893 h 2057400"/>
                <a:gd name="connsiteX3" fmla="*/ 1571348 w 3355760"/>
                <a:gd name="connsiteY3" fmla="*/ 2057400 h 2057400"/>
                <a:gd name="connsiteX4" fmla="*/ 0 w 3355760"/>
                <a:gd name="connsiteY4" fmla="*/ 1031895 h 2057400"/>
                <a:gd name="connsiteX0" fmla="*/ 158 w 3355918"/>
                <a:gd name="connsiteY0" fmla="*/ 1031895 h 2025976"/>
                <a:gd name="connsiteX1" fmla="*/ 1571506 w 3355918"/>
                <a:gd name="connsiteY1" fmla="*/ 0 h 2025976"/>
                <a:gd name="connsiteX2" fmla="*/ 3355918 w 3355918"/>
                <a:gd name="connsiteY2" fmla="*/ 1031893 h 2025976"/>
                <a:gd name="connsiteX3" fmla="*/ 1660282 w 3355918"/>
                <a:gd name="connsiteY3" fmla="*/ 2025976 h 2025976"/>
                <a:gd name="connsiteX4" fmla="*/ 158 w 3355918"/>
                <a:gd name="connsiteY4" fmla="*/ 1031895 h 202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918" h="2025976">
                  <a:moveTo>
                    <a:pt x="158" y="1031895"/>
                  </a:moveTo>
                  <a:cubicBezTo>
                    <a:pt x="-14638" y="694232"/>
                    <a:pt x="1012213" y="0"/>
                    <a:pt x="1571506" y="0"/>
                  </a:cubicBezTo>
                  <a:cubicBezTo>
                    <a:pt x="2130799" y="0"/>
                    <a:pt x="3355918" y="463758"/>
                    <a:pt x="3355918" y="1031893"/>
                  </a:cubicBezTo>
                  <a:cubicBezTo>
                    <a:pt x="3355918" y="1600028"/>
                    <a:pt x="2219575" y="2025976"/>
                    <a:pt x="1660282" y="2025976"/>
                  </a:cubicBezTo>
                  <a:cubicBezTo>
                    <a:pt x="1100989" y="2025976"/>
                    <a:pt x="14954" y="1369558"/>
                    <a:pt x="158" y="1031895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/>
                <a:t>PLOT:</a:t>
              </a:r>
            </a:p>
            <a:p>
              <a:pPr algn="ctr"/>
              <a:r>
                <a:rPr lang="en-US" dirty="0" smtClean="0"/>
                <a:t>Beginning </a:t>
              </a:r>
              <a:r>
                <a:rPr lang="en-US" sz="1400" dirty="0" smtClean="0"/>
                <a:t>(or Introduction)</a:t>
              </a:r>
            </a:p>
            <a:p>
              <a:pPr algn="ctr"/>
              <a:r>
                <a:rPr lang="en-US" dirty="0" smtClean="0"/>
                <a:t>Middle </a:t>
              </a:r>
              <a:r>
                <a:rPr lang="en-US" sz="1400" dirty="0" smtClean="0"/>
                <a:t>(Conflict or Problem)</a:t>
              </a:r>
            </a:p>
            <a:p>
              <a:pPr algn="ctr"/>
              <a:r>
                <a:rPr lang="en-US" dirty="0" smtClean="0"/>
                <a:t>End </a:t>
              </a:r>
              <a:r>
                <a:rPr lang="en-US" sz="1400" dirty="0" smtClean="0"/>
                <a:t>(Resolution)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752600" y="3439722"/>
              <a:ext cx="967743" cy="3452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>
            <a:xfrm flipH="1">
              <a:off x="6251362" y="3439723"/>
              <a:ext cx="454238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514740" y="4332791"/>
              <a:ext cx="0" cy="52082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4"/>
              <a:endCxn id="10" idx="1"/>
            </p:cNvCxnSpPr>
            <p:nvPr/>
          </p:nvCxnSpPr>
          <p:spPr>
            <a:xfrm>
              <a:off x="4369033" y="2209800"/>
              <a:ext cx="0" cy="40589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57200" y="2976234"/>
              <a:ext cx="1524000" cy="9269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/>
                <a:t>Mood</a:t>
              </a:r>
              <a:endParaRPr 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58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up a Story?</a:t>
            </a:r>
            <a:endParaRPr lang="en-US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776132" y="1295400"/>
            <a:ext cx="7868869" cy="4511790"/>
            <a:chOff x="776132" y="1295400"/>
            <a:chExt cx="7868869" cy="4511790"/>
          </a:xfrm>
        </p:grpSpPr>
        <p:sp>
          <p:nvSpPr>
            <p:cNvPr id="12" name="Oval 11"/>
            <p:cNvSpPr/>
            <p:nvPr/>
          </p:nvSpPr>
          <p:spPr>
            <a:xfrm>
              <a:off x="1538132" y="1752600"/>
              <a:ext cx="6283911" cy="35052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6132" y="2976236"/>
              <a:ext cx="1524000" cy="9269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Mood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733800" y="4800600"/>
              <a:ext cx="1725967" cy="100659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Tone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892401" y="2904473"/>
              <a:ext cx="1752600" cy="107049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Characters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787143" y="1295400"/>
              <a:ext cx="1447800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Setting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948785" y="2599675"/>
              <a:ext cx="3355918" cy="1717091"/>
            </a:xfrm>
            <a:custGeom>
              <a:avLst/>
              <a:gdLst>
                <a:gd name="connsiteX0" fmla="*/ 0 w 3657600"/>
                <a:gd name="connsiteY0" fmla="*/ 1028700 h 2057400"/>
                <a:gd name="connsiteX1" fmla="*/ 1828800 w 3657600"/>
                <a:gd name="connsiteY1" fmla="*/ 0 h 2057400"/>
                <a:gd name="connsiteX2" fmla="*/ 3657600 w 3657600"/>
                <a:gd name="connsiteY2" fmla="*/ 1028700 h 2057400"/>
                <a:gd name="connsiteX3" fmla="*/ 1828800 w 3657600"/>
                <a:gd name="connsiteY3" fmla="*/ 2057400 h 2057400"/>
                <a:gd name="connsiteX4" fmla="*/ 0 w 3657600"/>
                <a:gd name="connsiteY4" fmla="*/ 1028700 h 2057400"/>
                <a:gd name="connsiteX0" fmla="*/ 0 w 3781887"/>
                <a:gd name="connsiteY0" fmla="*/ 1010959 h 2057428"/>
                <a:gd name="connsiteX1" fmla="*/ 1953087 w 3781887"/>
                <a:gd name="connsiteY1" fmla="*/ 14 h 2057428"/>
                <a:gd name="connsiteX2" fmla="*/ 3781887 w 3781887"/>
                <a:gd name="connsiteY2" fmla="*/ 1028714 h 2057428"/>
                <a:gd name="connsiteX3" fmla="*/ 1953087 w 3781887"/>
                <a:gd name="connsiteY3" fmla="*/ 2057414 h 2057428"/>
                <a:gd name="connsiteX4" fmla="*/ 0 w 3781887"/>
                <a:gd name="connsiteY4" fmla="*/ 1010959 h 2057428"/>
                <a:gd name="connsiteX0" fmla="*/ 0 w 3844031"/>
                <a:gd name="connsiteY0" fmla="*/ 1104920 h 2165257"/>
                <a:gd name="connsiteX1" fmla="*/ 1953087 w 3844031"/>
                <a:gd name="connsiteY1" fmla="*/ 93975 h 2165257"/>
                <a:gd name="connsiteX2" fmla="*/ 3844031 w 3844031"/>
                <a:gd name="connsiteY2" fmla="*/ 430216 h 2165257"/>
                <a:gd name="connsiteX3" fmla="*/ 1953087 w 3844031"/>
                <a:gd name="connsiteY3" fmla="*/ 2151375 h 2165257"/>
                <a:gd name="connsiteX4" fmla="*/ 0 w 3844031"/>
                <a:gd name="connsiteY4" fmla="*/ 1104920 h 2165257"/>
                <a:gd name="connsiteX0" fmla="*/ 0 w 3994951"/>
                <a:gd name="connsiteY0" fmla="*/ 1010945 h 2057400"/>
                <a:gd name="connsiteX1" fmla="*/ 1953087 w 3994951"/>
                <a:gd name="connsiteY1" fmla="*/ 0 h 2057400"/>
                <a:gd name="connsiteX2" fmla="*/ 3994951 w 3994951"/>
                <a:gd name="connsiteY2" fmla="*/ 1010944 h 2057400"/>
                <a:gd name="connsiteX3" fmla="*/ 1953087 w 3994951"/>
                <a:gd name="connsiteY3" fmla="*/ 2057400 h 2057400"/>
                <a:gd name="connsiteX4" fmla="*/ 0 w 3994951"/>
                <a:gd name="connsiteY4" fmla="*/ 1010945 h 2057400"/>
                <a:gd name="connsiteX0" fmla="*/ 0 w 3613212"/>
                <a:gd name="connsiteY0" fmla="*/ 1031915 h 2057439"/>
                <a:gd name="connsiteX1" fmla="*/ 1571348 w 3613212"/>
                <a:gd name="connsiteY1" fmla="*/ 20 h 2057439"/>
                <a:gd name="connsiteX2" fmla="*/ 3613212 w 3613212"/>
                <a:gd name="connsiteY2" fmla="*/ 1010964 h 2057439"/>
                <a:gd name="connsiteX3" fmla="*/ 1571348 w 3613212"/>
                <a:gd name="connsiteY3" fmla="*/ 2057420 h 2057439"/>
                <a:gd name="connsiteX4" fmla="*/ 0 w 3613212"/>
                <a:gd name="connsiteY4" fmla="*/ 1031915 h 2057439"/>
                <a:gd name="connsiteX0" fmla="*/ 0 w 3355760"/>
                <a:gd name="connsiteY0" fmla="*/ 1031895 h 2057400"/>
                <a:gd name="connsiteX1" fmla="*/ 1571348 w 3355760"/>
                <a:gd name="connsiteY1" fmla="*/ 0 h 2057400"/>
                <a:gd name="connsiteX2" fmla="*/ 3355760 w 3355760"/>
                <a:gd name="connsiteY2" fmla="*/ 1031893 h 2057400"/>
                <a:gd name="connsiteX3" fmla="*/ 1571348 w 3355760"/>
                <a:gd name="connsiteY3" fmla="*/ 2057400 h 2057400"/>
                <a:gd name="connsiteX4" fmla="*/ 0 w 3355760"/>
                <a:gd name="connsiteY4" fmla="*/ 1031895 h 2057400"/>
                <a:gd name="connsiteX0" fmla="*/ 158 w 3355918"/>
                <a:gd name="connsiteY0" fmla="*/ 1031895 h 2025976"/>
                <a:gd name="connsiteX1" fmla="*/ 1571506 w 3355918"/>
                <a:gd name="connsiteY1" fmla="*/ 0 h 2025976"/>
                <a:gd name="connsiteX2" fmla="*/ 3355918 w 3355918"/>
                <a:gd name="connsiteY2" fmla="*/ 1031893 h 2025976"/>
                <a:gd name="connsiteX3" fmla="*/ 1660282 w 3355918"/>
                <a:gd name="connsiteY3" fmla="*/ 2025976 h 2025976"/>
                <a:gd name="connsiteX4" fmla="*/ 158 w 3355918"/>
                <a:gd name="connsiteY4" fmla="*/ 1031895 h 202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918" h="2025976">
                  <a:moveTo>
                    <a:pt x="158" y="1031895"/>
                  </a:moveTo>
                  <a:cubicBezTo>
                    <a:pt x="-14638" y="694232"/>
                    <a:pt x="1012213" y="0"/>
                    <a:pt x="1571506" y="0"/>
                  </a:cubicBezTo>
                  <a:cubicBezTo>
                    <a:pt x="2130799" y="0"/>
                    <a:pt x="3355918" y="463758"/>
                    <a:pt x="3355918" y="1031893"/>
                  </a:cubicBezTo>
                  <a:cubicBezTo>
                    <a:pt x="3355918" y="1600028"/>
                    <a:pt x="2219575" y="2025976"/>
                    <a:pt x="1660282" y="2025976"/>
                  </a:cubicBezTo>
                  <a:cubicBezTo>
                    <a:pt x="1100989" y="2025976"/>
                    <a:pt x="14954" y="1369558"/>
                    <a:pt x="158" y="1031895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PLOT:</a:t>
              </a:r>
            </a:p>
            <a:p>
              <a:pPr algn="ctr"/>
              <a:r>
                <a:rPr lang="en-US" dirty="0" smtClean="0"/>
                <a:t>Beginning </a:t>
              </a:r>
              <a:r>
                <a:rPr lang="en-US" sz="1400" dirty="0" smtClean="0"/>
                <a:t>(or Introduction)</a:t>
              </a:r>
            </a:p>
            <a:p>
              <a:pPr algn="ctr"/>
              <a:r>
                <a:rPr lang="en-US" dirty="0" smtClean="0"/>
                <a:t>Middle </a:t>
              </a:r>
              <a:r>
                <a:rPr lang="en-US" sz="1400" dirty="0" smtClean="0"/>
                <a:t>(Conflict or Problem</a:t>
              </a:r>
            </a:p>
            <a:p>
              <a:pPr algn="ctr"/>
              <a:r>
                <a:rPr lang="en-US" dirty="0" smtClean="0"/>
                <a:t>End </a:t>
              </a:r>
              <a:r>
                <a:rPr lang="en-US" sz="1400" dirty="0" smtClean="0"/>
                <a:t>(Resolution)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>
              <a:stCxn id="3" idx="6"/>
              <a:endCxn id="24" idx="0"/>
            </p:cNvCxnSpPr>
            <p:nvPr/>
          </p:nvCxnSpPr>
          <p:spPr>
            <a:xfrm>
              <a:off x="2300132" y="3439724"/>
              <a:ext cx="648811" cy="345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2"/>
            </p:cNvCxnSpPr>
            <p:nvPr/>
          </p:nvCxnSpPr>
          <p:spPr>
            <a:xfrm flipH="1">
              <a:off x="6251360" y="3439723"/>
              <a:ext cx="641041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" idx="0"/>
            </p:cNvCxnSpPr>
            <p:nvPr/>
          </p:nvCxnSpPr>
          <p:spPr>
            <a:xfrm flipH="1" flipV="1">
              <a:off x="4556833" y="4279775"/>
              <a:ext cx="39951" cy="52082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4"/>
              <a:endCxn id="24" idx="1"/>
            </p:cNvCxnSpPr>
            <p:nvPr/>
          </p:nvCxnSpPr>
          <p:spPr>
            <a:xfrm>
              <a:off x="4511043" y="2209800"/>
              <a:ext cx="9248" cy="38987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73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Settings:  An Event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48150" cy="44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4975" y="5791200"/>
            <a:ext cx="571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Name 4 things that are happening</a:t>
            </a:r>
            <a:r>
              <a:rPr lang="en-US" sz="3000" dirty="0"/>
              <a:t>!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25989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Settings: A Hazy Day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09800" y="1295399"/>
            <a:ext cx="4419601" cy="4038601"/>
            <a:chOff x="2209800" y="1295399"/>
            <a:chExt cx="4419601" cy="4038601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209800" y="5017455"/>
              <a:ext cx="4419601" cy="316545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Margate from the Sea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by J.M.W. Turner (painted between 1835 and 1840)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1 Margate, from the Sea - Turner -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1295399"/>
              <a:ext cx="4419600" cy="372460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981200" y="5649157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images is the painter creating?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0648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Settings: A Risky Day?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1295400"/>
            <a:ext cx="6062970" cy="4206081"/>
            <a:chOff x="1938030" y="1295400"/>
            <a:chExt cx="6062970" cy="4206081"/>
          </a:xfrm>
        </p:grpSpPr>
        <p:pic>
          <p:nvPicPr>
            <p:cNvPr id="3077" name="Picture 5" descr="5 Tsunami_by_hokusai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295400"/>
              <a:ext cx="5986770" cy="38862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38030" y="5257800"/>
              <a:ext cx="6062970" cy="24368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Tsunami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by Katsushika Hokusai,</a:t>
              </a:r>
              <a:r>
                <a:rPr kumimoji="0" lang="en-US" alt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created between 1829 and 1832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42643" y="5638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Name 4 things that are happening!  </a:t>
            </a:r>
          </a:p>
        </p:txBody>
      </p:sp>
    </p:spTree>
    <p:extLst>
      <p:ext uri="{BB962C8B-B14F-4D97-AF65-F5344CB8AC3E}">
        <p14:creationId xmlns:p14="http://schemas.microsoft.com/office/powerpoint/2010/main" val="71106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Characters?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00000">
            <a:off x="6658366" y="1888491"/>
            <a:ext cx="12519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pets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600000">
            <a:off x="5528832" y="2523529"/>
            <a:ext cx="3329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ild animals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600000">
            <a:off x="6290763" y="3159305"/>
            <a:ext cx="1712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tree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2620" y="1981785"/>
            <a:ext cx="1152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Girls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3830" y="2713028"/>
            <a:ext cx="1189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Boys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3081" y="3359878"/>
            <a:ext cx="1789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-600000">
            <a:off x="1179805" y="1615885"/>
            <a:ext cx="23064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Friends</a:t>
            </a:r>
          </a:p>
        </p:txBody>
      </p:sp>
      <p:sp>
        <p:nvSpPr>
          <p:cNvPr id="12" name="Rectangle 11"/>
          <p:cNvSpPr/>
          <p:nvPr/>
        </p:nvSpPr>
        <p:spPr>
          <a:xfrm rot="-600000">
            <a:off x="332287" y="2545381"/>
            <a:ext cx="3278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Their enemies</a:t>
            </a:r>
          </a:p>
        </p:txBody>
      </p:sp>
      <p:sp>
        <p:nvSpPr>
          <p:cNvPr id="13" name="Rectangle 12"/>
          <p:cNvSpPr/>
          <p:nvPr/>
        </p:nvSpPr>
        <p:spPr>
          <a:xfrm rot="-600000">
            <a:off x="759943" y="3511187"/>
            <a:ext cx="19568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Helpers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5029200"/>
            <a:ext cx="7196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N</a:t>
            </a:r>
            <a:r>
              <a:rPr lang="en-US" sz="3500" b="1" dirty="0" smtClean="0"/>
              <a:t>ame your characters and </a:t>
            </a:r>
          </a:p>
          <a:p>
            <a:pPr algn="ctr"/>
            <a:r>
              <a:rPr lang="en-US" sz="3500" b="1" dirty="0" smtClean="0"/>
              <a:t>What four adjectives describes them?</a:t>
            </a:r>
          </a:p>
        </p:txBody>
      </p:sp>
    </p:spTree>
    <p:extLst>
      <p:ext uri="{BB962C8B-B14F-4D97-AF65-F5344CB8AC3E}">
        <p14:creationId xmlns:p14="http://schemas.microsoft.com/office/powerpoint/2010/main" val="375138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Parts of the Plot?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577037"/>
            <a:ext cx="5638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Beginning:   Once upon a time. . . . . . . . .</a:t>
            </a:r>
          </a:p>
          <a:p>
            <a:pPr algn="ctr"/>
            <a:r>
              <a:rPr lang="en-US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</a:t>
            </a: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(Create setting, tone and mood) </a:t>
            </a:r>
            <a:endParaRPr lang="en-US" sz="1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667000"/>
            <a:ext cx="8077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Middle:     Next, a problem or conflict happens</a:t>
            </a:r>
          </a:p>
          <a:p>
            <a:r>
              <a:rPr lang="en-US" sz="1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</a:t>
            </a:r>
            <a:r>
              <a:rPr lang="en-US" sz="1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(Describe the problem, maybe changing setting, tone and mood)</a:t>
            </a:r>
          </a:p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Then, the problem may become worse  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or more complicated.</a:t>
            </a:r>
          </a:p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(Describe </a:t>
            </a:r>
            <a:r>
              <a:rPr lang="en-US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complication.   Does the </a:t>
            </a:r>
            <a:r>
              <a:rPr lang="en-US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setting, tone </a:t>
            </a: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mood change.)</a:t>
            </a:r>
            <a:endParaRPr lang="en-US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495800"/>
            <a:ext cx="8153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End:          Finally, the problem resolves one way or another.</a:t>
            </a:r>
          </a:p>
          <a:p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(Has the setting, mood and tone changed again?</a:t>
            </a:r>
          </a:p>
          <a:p>
            <a:r>
              <a:rPr lang="en-US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What happens to the characters?)</a:t>
            </a:r>
            <a:endParaRPr lang="en-US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2459" y="5562600"/>
            <a:ext cx="6799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Are you ready to write your story?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993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Johannes Brahms, </a:t>
            </a:r>
            <a:br>
              <a:rPr lang="en-US" dirty="0" smtClean="0"/>
            </a:br>
            <a:r>
              <a:rPr lang="en-US" sz="3300" dirty="0" smtClean="0"/>
              <a:t>Romantic composer</a:t>
            </a:r>
            <a:br>
              <a:rPr lang="en-US" sz="3300" dirty="0" smtClean="0"/>
            </a:br>
            <a:r>
              <a:rPr lang="en-US" sz="2700" dirty="0" smtClean="0"/>
              <a:t>(1833 – 1897)</a:t>
            </a:r>
            <a:endParaRPr lang="en-US" sz="2700" dirty="0"/>
          </a:p>
        </p:txBody>
      </p:sp>
      <p:pic>
        <p:nvPicPr>
          <p:cNvPr id="4099" name="Picture 3" descr="Austro Hungarian Empire 18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8647" b="9021"/>
          <a:stretch>
            <a:fillRect/>
          </a:stretch>
        </p:blipFill>
        <p:spPr bwMode="auto">
          <a:xfrm>
            <a:off x="914400" y="2971800"/>
            <a:ext cx="455549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362200"/>
            <a:ext cx="335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Born in Germany</a:t>
            </a:r>
            <a:endParaRPr lang="en-US" sz="25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43000" y="2760077"/>
            <a:ext cx="533400" cy="42344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2373855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Lived in Vienna, Austria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24200" y="2839254"/>
            <a:ext cx="1752600" cy="112314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35052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Visited Hungary and loved their folk music.</a:t>
            </a:r>
            <a:endParaRPr lang="en-US" sz="3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3733800"/>
            <a:ext cx="1905000" cy="57852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1447800" cy="19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8342"/>
            <a:ext cx="151888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9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Hungarian Dancing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59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Brahms loved their folk </a:t>
            </a:r>
          </a:p>
          <a:p>
            <a:pPr marL="0" indent="0">
              <a:buNone/>
            </a:pPr>
            <a:r>
              <a:rPr lang="en-US" dirty="0" smtClean="0"/>
              <a:t>music and dances.</a:t>
            </a:r>
          </a:p>
          <a:p>
            <a:pPr marL="0" indent="0">
              <a:buNone/>
            </a:pPr>
            <a:r>
              <a:rPr lang="en-US" dirty="0" smtClean="0"/>
              <a:t>He heard strong rhythms,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lively melodies.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Describe these dancers.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09" y="1052882"/>
            <a:ext cx="4162791" cy="26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9" y="3834336"/>
            <a:ext cx="3829051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42339"/>
            <a:ext cx="3696434" cy="246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9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342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What makes up a Story?</vt:lpstr>
      <vt:lpstr>Settings:  An Event</vt:lpstr>
      <vt:lpstr>Settings: A Hazy Day</vt:lpstr>
      <vt:lpstr>Settings: A Risky Day?</vt:lpstr>
      <vt:lpstr>Who are the Characters?</vt:lpstr>
      <vt:lpstr>What are the Parts of the Plot?</vt:lpstr>
      <vt:lpstr>Johannes Brahms,  Romantic composer (1833 – 1897)</vt:lpstr>
      <vt:lpstr>Hungarian Dancing </vt:lpstr>
      <vt:lpstr>Hungarian Dance #5 by Johannes Brahms</vt:lpstr>
      <vt:lpstr>WRITE YOUR OWN STORY!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Smither</dc:creator>
  <cp:lastModifiedBy>Suzanne</cp:lastModifiedBy>
  <cp:revision>89</cp:revision>
  <dcterms:created xsi:type="dcterms:W3CDTF">2013-10-15T11:28:40Z</dcterms:created>
  <dcterms:modified xsi:type="dcterms:W3CDTF">2015-06-23T18:38:05Z</dcterms:modified>
</cp:coreProperties>
</file>